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58E14-23EC-4C25-974C-48FA839886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870" y="978408"/>
            <a:ext cx="5021183" cy="5074226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9FEDD4-20A1-49F6-9E3E-0B26B426BB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62167" y="3602038"/>
            <a:ext cx="5021183" cy="224458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22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80A32F-E6F3-4C2E-B9E3-E47868E42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AA473-D82F-4EFF-9DF7-AE6D83C51288}" type="datetime1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06724-A87A-4231-BFD9-277482AF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0D1AF-36B8-4BB8-BD6A-71194F7BC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3FF94B3-6D3E-44FE-BB02-A9027C0003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6662168" y="6209925"/>
            <a:ext cx="5021183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786571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F6B8E-1D8E-4105-9BBB-D53AD24B7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825530-6629-4FEA-9670-EB21A2F5BA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664C7A-A73F-46F5-BC33-696671DAE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2F1F0-FE2D-4C1C-B320-8CB9BE735F0F}" type="datetime1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2B3CC0-B649-4509-A4B6-DF9D20EFA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CECCCA-3F2A-46F3-BF45-7C862FF1D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68703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7BD47B-C187-494C-812F-46BE0040B91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0"/>
            <a:ext cx="12188952" cy="6857995"/>
          </a:xfrm>
          <a:prstGeom prst="rect">
            <a:avLst/>
          </a:prstGeom>
          <a:solidFill>
            <a:schemeClr val="bg2">
              <a:lumMod val="9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50133B-2446-4168-AA17-6538910668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62168" y="996791"/>
            <a:ext cx="5011962" cy="49569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06A9AD-2756-4C51-A958-6756301EB9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7870" y="996791"/>
            <a:ext cx="5021183" cy="49569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42995D-CCEA-43AF-973B-8B6B56A56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1B96C-10FD-4EBC-9029-9652B7535D02}" type="datetime1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4029CF-BA62-4CCD-956E-FFA0B37B8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CE0B3D-96AB-41B3-ABDD-5B0DE863D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618136A-0796-46EB-89BB-4C73C0258FE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6662168" y="6209925"/>
            <a:ext cx="5021183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619177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63D8A-C68D-4CF9-9D15-3E09BCC09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24B1D4-6731-4993-8609-16C1D3327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78474-CC00-4A95-9D50-A41C12D1EEC4}" type="datetime1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FB7BBD-CEEB-4256-84B2-6D907E118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72A8B7-F430-4F4A-BB63-481F51E58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322384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BAC1C-A332-4BA5-8C9C-FE0396C81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0056" cy="4870974"/>
          </a:xfrm>
        </p:spPr>
        <p:txBody>
          <a:bodyPr anchor="t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D8D137-710E-4125-B5E9-F63E7F1C9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62167" y="3566639"/>
            <a:ext cx="5021183" cy="2279979"/>
          </a:xfrm>
        </p:spPr>
        <p:txBody>
          <a:bodyPr anchor="b">
            <a:normAutofit/>
          </a:bodyPr>
          <a:lstStyle>
            <a:lvl1pPr marL="0" indent="0">
              <a:buNone/>
              <a:defRPr sz="2200" i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5480C5-E9A6-425E-B050-03E444BE9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8C8B4-7FBB-408F-BDB9-F0496874AFB2}" type="datetime1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1B4831-6C0B-4E0B-A341-91E4C5D36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11EE6-252D-46DD-94DF-C42657EF2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345630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04B06-C54A-4B7B-B6D1-436428EAF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1182" cy="52076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23919-9A2F-4D97-8F31-6E35BD5975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63049" y="969264"/>
            <a:ext cx="5290751" cy="25551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8DA345-F684-4BAA-A22C-E725B3A603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63049" y="3621849"/>
            <a:ext cx="5290751" cy="25551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399C52-9753-45D8-9646-CF31BB015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EE20-A5E2-47D3-8F6D-A2BA7AB2E093}" type="datetime1">
              <a:rPr lang="en-US" smtClean="0"/>
              <a:t>11/17/2022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F95E57-622C-4199-940E-F5462E1AC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1B7592-00E8-41EF-B749-2A5EA8E46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004406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F4AA536-072F-4374-926E-17E038EC7E9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0"/>
            <a:ext cx="12188952" cy="6857995"/>
          </a:xfrm>
          <a:prstGeom prst="rect">
            <a:avLst/>
          </a:prstGeom>
          <a:solidFill>
            <a:schemeClr val="bg2">
              <a:lumMod val="9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2291277-967B-4176-B40B-9EC360626994}"/>
              </a:ext>
            </a:extLst>
          </p:cNvPr>
          <p:cNvSpPr/>
          <p:nvPr/>
        </p:nvSpPr>
        <p:spPr>
          <a:xfrm>
            <a:off x="517869" y="508090"/>
            <a:ext cx="11155680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B11C00-F7CB-4484-807A-D12745CD3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69" y="978119"/>
            <a:ext cx="11165481" cy="10730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FAAA6E-E243-48B3-9585-3C1420B3E1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7870" y="2178908"/>
            <a:ext cx="5020056" cy="654908"/>
          </a:xfrm>
        </p:spPr>
        <p:txBody>
          <a:bodyPr anchor="b"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D01B8-0F2E-41A4-B21C-334393F6A6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7870" y="2876085"/>
            <a:ext cx="5020056" cy="33228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89B23F-3E60-415A-9CE7-0928B5CFB2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62168" y="2178908"/>
            <a:ext cx="5021182" cy="654908"/>
          </a:xfrm>
        </p:spPr>
        <p:txBody>
          <a:bodyPr anchor="b"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223446-0CDC-402B-8D71-D9D29F6DFF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62168" y="2876085"/>
            <a:ext cx="5021182" cy="33228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2B77D3-C6EC-4FFD-9E10-24E1AC5420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17870" y="6420414"/>
            <a:ext cx="2743200" cy="365125"/>
          </a:xfrm>
        </p:spPr>
        <p:txBody>
          <a:bodyPr/>
          <a:lstStyle/>
          <a:p>
            <a:fld id="{3382CF99-132F-413F-B7EF-71A5C33F2ED6}" type="datetime1">
              <a:rPr lang="en-US" smtClean="0"/>
              <a:t>11/17/2022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9DF31B-BD07-4DC2-95C2-B77E51AAE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54CE5A-3A0A-4AAB-81D2-F1C20636E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431486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216B8-52AB-412B-BBE7-B6BE698FA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F779C3-9D19-467E-A5D2-0920834DA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7AE06-98E0-4D9F-A059-92C3548821BB}" type="datetime1">
              <a:rPr lang="en-US" smtClean="0"/>
              <a:t>11/17/2022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72BB4-C8D8-4F74-9677-5AC979932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6B49B8-779F-4492-ABD9-96F0D042A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871726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B976BF-9339-48D6-881A-280D15492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00CA-3DDC-4705-B840-978EF5EA0707}" type="datetime1">
              <a:rPr lang="en-US" smtClean="0"/>
              <a:t>11/17/2022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77605-C9C8-432E-9662-D7D410B15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2432B6-4A12-46EF-98A7-B5D50BD51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668290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F191C-AF68-4230-A7B2-F8F07B486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0948" cy="2270641"/>
          </a:xfrm>
        </p:spPr>
        <p:txBody>
          <a:bodyPr anchor="t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F9F11-5FCF-4D7E-BA51-38CB84277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3182" y="987423"/>
            <a:ext cx="502094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3B519B-06C0-41BC-95FB-FB1FE43637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7870" y="3361038"/>
            <a:ext cx="5020948" cy="2507949"/>
          </a:xfrm>
        </p:spPr>
        <p:txBody>
          <a:bodyPr>
            <a:normAutofit/>
          </a:bodyPr>
          <a:lstStyle>
            <a:lvl1pPr marL="0" indent="0">
              <a:buNone/>
              <a:defRPr sz="2400" b="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B8B70C-015C-4832-AFF6-D033E0227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66D49-0BBA-4C5A-AD96-6448CA63451A}" type="datetime1">
              <a:rPr lang="en-US" smtClean="0"/>
              <a:t>11/17/2022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F1A6FB-8C14-46D1-90A5-0FF11DE78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82C585-6FA1-4E94-9C1C-A1DEDE551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335210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98B43-D1CE-43F4-A367-EF1FE9688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0948" cy="2270641"/>
          </a:xfrm>
        </p:spPr>
        <p:txBody>
          <a:bodyPr anchor="t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B73978-8CDF-4C0E-ABA1-7291A03473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662168" y="987425"/>
            <a:ext cx="5027005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BECC62-ED45-451E-BEC5-A03C6A554D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7870" y="3340442"/>
            <a:ext cx="5020948" cy="2528545"/>
          </a:xfrm>
        </p:spPr>
        <p:txBody>
          <a:bodyPr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1A7A86-B983-4315-9312-936B4FCF7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EB293-A316-472D-A8B4-6947CF1A12B7}" type="datetime1">
              <a:rPr lang="en-US" smtClean="0"/>
              <a:t>11/17/2022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2E88C0-25A5-46F9-AB35-EAD50E6B9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0F9EA8-45AD-478E-8606-9328245BC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51E4AC6-B446-4768-97EF-CA4B8261433B}"/>
              </a:ext>
            </a:extLst>
          </p:cNvPr>
          <p:cNvCxnSpPr>
            <a:cxnSpLocks/>
          </p:cNvCxnSpPr>
          <p:nvPr/>
        </p:nvCxnSpPr>
        <p:spPr>
          <a:xfrm>
            <a:off x="11689174" y="2172428"/>
            <a:ext cx="0" cy="33547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8271485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61AD20-E240-4E6F-AF91-689F7AEEE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1182" cy="4870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E78801-35D1-4C19-BC2B-EAC7EE917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62168" y="969264"/>
            <a:ext cx="5021182" cy="48704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282A45-C5B9-4575-8E28-A35767B4D7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7870" y="642041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734BCCD4-CEB1-405B-A443-DD9CBCBEA552}" type="datetime1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9D0933-AA03-4018-8E37-004CFB9F61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7870" y="9771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CF282A-DF4A-4A2D-9672-8F0F770A3F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4317" y="6420414"/>
            <a:ext cx="637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DFDF98CC-160E-494C-8C3C-8CDC5FA257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DE57300-C7FF-4578-99A0-42B0295B123C}"/>
              </a:ext>
            </a:extLst>
          </p:cNvPr>
          <p:cNvSpPr/>
          <p:nvPr/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53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ransition spd="slow">
    <p:wipe/>
  </p:transition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" indent="-27432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56C5C09-0043-4549-B800-2101B70D667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79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7E2F724-2FB3-4D1D-A730-739B8654C03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Stack of coloured pencils with copy space">
            <a:extLst>
              <a:ext uri="{FF2B5EF4-FFF2-40B4-BE49-F238E27FC236}">
                <a16:creationId xmlns:a16="http://schemas.microsoft.com/office/drawing/2014/main" id="{6AD0468A-F12F-431B-84EF-4F0D398C474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15730"/>
          <a:stretch/>
        </p:blipFill>
        <p:spPr>
          <a:xfrm>
            <a:off x="-2" y="-2"/>
            <a:ext cx="12192001" cy="6858001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556B34C3-F4DE-40CE-A452-FF8CE3722A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870" y="776748"/>
            <a:ext cx="5578130" cy="2535908"/>
          </a:xfrm>
        </p:spPr>
        <p:txBody>
          <a:bodyPr anchor="t">
            <a:normAutofit fontScale="90000"/>
          </a:bodyPr>
          <a:lstStyle/>
          <a:p>
            <a:r>
              <a:rPr lang="hr-HR" dirty="0">
                <a:solidFill>
                  <a:srgbClr val="FFFFFF"/>
                </a:solidFill>
              </a:rPr>
              <a:t>Python</a:t>
            </a:r>
            <a:br>
              <a:rPr lang="hr-HR" dirty="0">
                <a:solidFill>
                  <a:srgbClr val="FFFFFF"/>
                </a:solidFill>
              </a:rPr>
            </a:br>
            <a:r>
              <a:rPr lang="hr-HR" dirty="0">
                <a:solidFill>
                  <a:srgbClr val="FFFFFF"/>
                </a:solidFill>
              </a:rPr>
              <a:t>- </a:t>
            </a:r>
            <a:r>
              <a:rPr lang="hr-HR" dirty="0" err="1">
                <a:solidFill>
                  <a:srgbClr val="FFFFFF"/>
                </a:solidFill>
              </a:rPr>
              <a:t>if</a:t>
            </a:r>
            <a:r>
              <a:rPr lang="hr-HR" dirty="0">
                <a:solidFill>
                  <a:srgbClr val="FFFFFF"/>
                </a:solidFill>
              </a:rPr>
              <a:t>…</a:t>
            </a:r>
            <a:r>
              <a:rPr lang="hr-HR" dirty="0" err="1">
                <a:solidFill>
                  <a:srgbClr val="FFFFFF"/>
                </a:solidFill>
              </a:rPr>
              <a:t>elif</a:t>
            </a:r>
            <a:r>
              <a:rPr lang="hr-HR" dirty="0">
                <a:solidFill>
                  <a:srgbClr val="FFFFFF"/>
                </a:solidFill>
              </a:rPr>
              <a:t>…</a:t>
            </a:r>
            <a:r>
              <a:rPr lang="hr-HR" dirty="0" err="1">
                <a:solidFill>
                  <a:srgbClr val="FFFFFF"/>
                </a:solidFill>
              </a:rPr>
              <a:t>else</a:t>
            </a:r>
            <a:r>
              <a:rPr lang="hr-HR" dirty="0">
                <a:solidFill>
                  <a:srgbClr val="FFFFFF"/>
                </a:solidFill>
              </a:rPr>
              <a:t>…</a:t>
            </a:r>
            <a:br>
              <a:rPr lang="hr-HR" dirty="0">
                <a:solidFill>
                  <a:srgbClr val="FFFFFF"/>
                </a:solidFill>
              </a:rPr>
            </a:br>
            <a:r>
              <a:rPr lang="hr-HR" dirty="0">
                <a:solidFill>
                  <a:srgbClr val="FFFFFF"/>
                </a:solidFill>
              </a:rPr>
              <a:t>- kornjačina grafika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7BAB9671-124A-4CD4-A8C2-5C7D49D7A4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870" y="4482450"/>
            <a:ext cx="5040785" cy="1724029"/>
          </a:xfrm>
        </p:spPr>
        <p:txBody>
          <a:bodyPr anchor="t">
            <a:normAutofit/>
          </a:bodyPr>
          <a:lstStyle/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2C335F7-F61C-4EB4-80F2-4B1438FE66B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357166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FC769FA-6C65-4D73-90BD-26D4BBE01F6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EDBAD4-CA8E-4A37-A91C-CF0FBC51CD3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6F6F835A-9CE2-4D4A-8074-B26C917C6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6160"/>
            <a:ext cx="11201379" cy="1848734"/>
          </a:xfrm>
        </p:spPr>
        <p:txBody>
          <a:bodyPr>
            <a:noAutofit/>
          </a:bodyPr>
          <a:lstStyle/>
          <a:p>
            <a:r>
              <a:rPr lang="hr-HR" sz="2800" dirty="0">
                <a:solidFill>
                  <a:srgbClr val="000000"/>
                </a:solidFill>
              </a:rPr>
              <a:t>5. Napišite program koji crta niz od 9 trokuta duljine stranice 50, zelene boje i debljine olovke 5 poredanih u krug oko </a:t>
            </a:r>
            <a:r>
              <a:rPr lang="hr-HR" sz="2800" dirty="0" err="1">
                <a:solidFill>
                  <a:srgbClr val="000000"/>
                </a:solidFill>
              </a:rPr>
              <a:t>deveterokuta</a:t>
            </a:r>
            <a:r>
              <a:rPr lang="hr-HR" sz="2800" dirty="0">
                <a:solidFill>
                  <a:srgbClr val="000000"/>
                </a:solidFill>
              </a:rPr>
              <a:t>.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332E486-3C11-48ED-9E2F-C1EB49204D1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pic>
        <p:nvPicPr>
          <p:cNvPr id="9" name="Slika 8">
            <a:extLst>
              <a:ext uri="{FF2B5EF4-FFF2-40B4-BE49-F238E27FC236}">
                <a16:creationId xmlns:a16="http://schemas.microsoft.com/office/drawing/2014/main" id="{68F474E8-6A5D-463A-A715-6273ED9EA4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7" y="2743275"/>
            <a:ext cx="3381847" cy="3057952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17" name="Slika 16">
            <a:extLst>
              <a:ext uri="{FF2B5EF4-FFF2-40B4-BE49-F238E27FC236}">
                <a16:creationId xmlns:a16="http://schemas.microsoft.com/office/drawing/2014/main" id="{E65F082D-D55E-4495-94C3-1B0D74F739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1409" y="2169534"/>
            <a:ext cx="6480753" cy="395539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7098080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F6C60DC-72A7-4A4C-995B-C29A0A4E2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hr-HR" dirty="0"/>
              <a:t>Rješenje:</a:t>
            </a:r>
            <a:endParaRPr lang="en-US" dirty="0"/>
          </a:p>
        </p:txBody>
      </p:sp>
      <p:pic>
        <p:nvPicPr>
          <p:cNvPr id="15" name="Slika 14">
            <a:extLst>
              <a:ext uri="{FF2B5EF4-FFF2-40B4-BE49-F238E27FC236}">
                <a16:creationId xmlns:a16="http://schemas.microsoft.com/office/drawing/2014/main" id="{770FF012-2023-4BA0-9365-DD2DEAB109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2851" y="2278505"/>
            <a:ext cx="6746297" cy="4257206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4160859714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FC769FA-6C65-4D73-90BD-26D4BBE01F6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EDBAD4-CA8E-4A37-A91C-CF0FBC51CD3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6F6F835A-9CE2-4D4A-8074-B26C917C6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6160"/>
            <a:ext cx="6122773" cy="1848734"/>
          </a:xfrm>
        </p:spPr>
        <p:txBody>
          <a:bodyPr>
            <a:noAutofit/>
          </a:bodyPr>
          <a:lstStyle/>
          <a:p>
            <a:r>
              <a:rPr lang="hr-HR" sz="2800" dirty="0">
                <a:solidFill>
                  <a:srgbClr val="000000"/>
                </a:solidFill>
              </a:rPr>
              <a:t>6. Napišite program koji crta niz od </a:t>
            </a:r>
            <a:r>
              <a:rPr lang="hr-HR" sz="2800" i="1" dirty="0">
                <a:solidFill>
                  <a:srgbClr val="000000"/>
                </a:solidFill>
              </a:rPr>
              <a:t>n</a:t>
            </a:r>
            <a:r>
              <a:rPr lang="hr-HR" sz="2800" dirty="0">
                <a:solidFill>
                  <a:srgbClr val="000000"/>
                </a:solidFill>
              </a:rPr>
              <a:t> kvadrata crvene boje sa unesenom duljinom stranice </a:t>
            </a:r>
            <a:r>
              <a:rPr lang="hr-HR" sz="2800" i="1" dirty="0">
                <a:solidFill>
                  <a:srgbClr val="000000"/>
                </a:solidFill>
              </a:rPr>
              <a:t>a</a:t>
            </a:r>
            <a:r>
              <a:rPr lang="hr-HR" sz="2800" dirty="0">
                <a:solidFill>
                  <a:srgbClr val="000000"/>
                </a:solidFill>
              </a:rPr>
              <a:t>.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332E486-3C11-48ED-9E2F-C1EB49204D1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11" name="Grupa 10">
            <a:extLst>
              <a:ext uri="{FF2B5EF4-FFF2-40B4-BE49-F238E27FC236}">
                <a16:creationId xmlns:a16="http://schemas.microsoft.com/office/drawing/2014/main" id="{B0C6A5D0-9645-4206-AE52-0E117AF5C7DB}"/>
              </a:ext>
            </a:extLst>
          </p:cNvPr>
          <p:cNvGrpSpPr/>
          <p:nvPr/>
        </p:nvGrpSpPr>
        <p:grpSpPr>
          <a:xfrm>
            <a:off x="7368229" y="301149"/>
            <a:ext cx="4305901" cy="2523745"/>
            <a:chOff x="630223" y="2364316"/>
            <a:chExt cx="4305901" cy="2523745"/>
          </a:xfrm>
        </p:grpSpPr>
        <p:pic>
          <p:nvPicPr>
            <p:cNvPr id="4" name="Slika 3">
              <a:extLst>
                <a:ext uri="{FF2B5EF4-FFF2-40B4-BE49-F238E27FC236}">
                  <a16:creationId xmlns:a16="http://schemas.microsoft.com/office/drawing/2014/main" id="{7A9CC0DB-3F58-461F-81A1-4102FD2230B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30223" y="2364316"/>
              <a:ext cx="4305901" cy="619211"/>
            </a:xfrm>
            <a:prstGeom prst="rect">
              <a:avLst/>
            </a:prstGeom>
          </p:spPr>
        </p:pic>
        <p:pic>
          <p:nvPicPr>
            <p:cNvPr id="7" name="Slika 6">
              <a:extLst>
                <a:ext uri="{FF2B5EF4-FFF2-40B4-BE49-F238E27FC236}">
                  <a16:creationId xmlns:a16="http://schemas.microsoft.com/office/drawing/2014/main" id="{52331122-CD7F-43D1-BAC2-358E6783EC0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0223" y="2983527"/>
              <a:ext cx="4305901" cy="1904534"/>
            </a:xfrm>
            <a:prstGeom prst="rect">
              <a:avLst/>
            </a:prstGeom>
          </p:spPr>
        </p:pic>
      </p:grpSp>
      <p:pic>
        <p:nvPicPr>
          <p:cNvPr id="14" name="Slika 13">
            <a:extLst>
              <a:ext uri="{FF2B5EF4-FFF2-40B4-BE49-F238E27FC236}">
                <a16:creationId xmlns:a16="http://schemas.microsoft.com/office/drawing/2014/main" id="{ECE9FA80-6D75-47E5-A424-512D3574B3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6886" y="3143685"/>
            <a:ext cx="7891570" cy="3392524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grpSp>
        <p:nvGrpSpPr>
          <p:cNvPr id="15" name="Grupa 14">
            <a:extLst>
              <a:ext uri="{FF2B5EF4-FFF2-40B4-BE49-F238E27FC236}">
                <a16:creationId xmlns:a16="http://schemas.microsoft.com/office/drawing/2014/main" id="{F8AB44FC-4EBB-4821-BFB4-3EFC2BA1FC55}"/>
              </a:ext>
            </a:extLst>
          </p:cNvPr>
          <p:cNvGrpSpPr/>
          <p:nvPr/>
        </p:nvGrpSpPr>
        <p:grpSpPr>
          <a:xfrm>
            <a:off x="7368229" y="151247"/>
            <a:ext cx="4305901" cy="2523745"/>
            <a:chOff x="630223" y="2364316"/>
            <a:chExt cx="4305901" cy="2523745"/>
          </a:xfrm>
        </p:grpSpPr>
        <p:pic>
          <p:nvPicPr>
            <p:cNvPr id="16" name="Slika 15">
              <a:extLst>
                <a:ext uri="{FF2B5EF4-FFF2-40B4-BE49-F238E27FC236}">
                  <a16:creationId xmlns:a16="http://schemas.microsoft.com/office/drawing/2014/main" id="{669A945C-0C5F-48EE-A96B-0FAD342A362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30223" y="2364316"/>
              <a:ext cx="4305901" cy="619211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</p:pic>
        <p:pic>
          <p:nvPicPr>
            <p:cNvPr id="17" name="Slika 16">
              <a:extLst>
                <a:ext uri="{FF2B5EF4-FFF2-40B4-BE49-F238E27FC236}">
                  <a16:creationId xmlns:a16="http://schemas.microsoft.com/office/drawing/2014/main" id="{7F0CC90C-6A1E-455E-BFCF-569A556E2D1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0223" y="2983527"/>
              <a:ext cx="4305901" cy="1904534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39605422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F6C60DC-72A7-4A4C-995B-C29A0A4E2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hr-HR" dirty="0"/>
              <a:t>Rješenje:</a:t>
            </a:r>
            <a:endParaRPr lang="en-US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C27CC66C-9366-4180-BF55-8D8C7B300C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511" y="2249893"/>
            <a:ext cx="9400977" cy="4174968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862966427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FC769FA-6C65-4D73-90BD-26D4BBE01F6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EDBAD4-CA8E-4A37-A91C-CF0FBC51CD3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6F6F835A-9CE2-4D4A-8074-B26C917C6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6160"/>
            <a:ext cx="11201379" cy="1848734"/>
          </a:xfrm>
        </p:spPr>
        <p:txBody>
          <a:bodyPr>
            <a:noAutofit/>
          </a:bodyPr>
          <a:lstStyle/>
          <a:p>
            <a:r>
              <a:rPr lang="hr-HR" sz="2800" dirty="0">
                <a:solidFill>
                  <a:srgbClr val="000000"/>
                </a:solidFill>
              </a:rPr>
              <a:t>1. Napišite program koji provjerava i ispisuje je li uneseni broj djeljiv s 3 ili nije.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332E486-3C11-48ED-9E2F-C1EB49204D1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7E999478-CF31-44A6-9CA2-D4CF3B5FDC76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764523" y="2393561"/>
            <a:ext cx="3486637" cy="676369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1391153B-1AEF-47DE-BBFD-01E0FAB0EF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2510" y="2393561"/>
            <a:ext cx="3115110" cy="64779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11" name="Slika 10">
            <a:extLst>
              <a:ext uri="{FF2B5EF4-FFF2-40B4-BE49-F238E27FC236}">
                <a16:creationId xmlns:a16="http://schemas.microsoft.com/office/drawing/2014/main" id="{D943F48D-6904-42CC-9C4B-B529424E65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85232" y="3801054"/>
            <a:ext cx="8307641" cy="2297243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3152307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F6C60DC-72A7-4A4C-995B-C29A0A4E2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hr-HR" dirty="0"/>
              <a:t>Rješenje:</a:t>
            </a:r>
            <a:endParaRPr lang="en-US" dirty="0"/>
          </a:p>
        </p:txBody>
      </p:sp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30B16A19-9B4A-4B7F-B202-441617CE74C8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 rotWithShape="1">
          <a:blip r:embed="rId2"/>
          <a:srcRect r="1" b="706"/>
          <a:stretch/>
        </p:blipFill>
        <p:spPr>
          <a:xfrm>
            <a:off x="1006475" y="2867025"/>
            <a:ext cx="11185525" cy="3379788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70087203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FC769FA-6C65-4D73-90BD-26D4BBE01F6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EDBAD4-CA8E-4A37-A91C-CF0FBC51CD3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6F6F835A-9CE2-4D4A-8074-B26C917C6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6160"/>
            <a:ext cx="11201379" cy="1848734"/>
          </a:xfrm>
        </p:spPr>
        <p:txBody>
          <a:bodyPr>
            <a:noAutofit/>
          </a:bodyPr>
          <a:lstStyle/>
          <a:p>
            <a:r>
              <a:rPr lang="hr-HR" sz="2800" dirty="0">
                <a:solidFill>
                  <a:srgbClr val="000000"/>
                </a:solidFill>
              </a:rPr>
              <a:t>2. Napišite program koji traži unos dva broja a i b te provjerava i ispisuje je li broj a veći od b  ili je broj a manji od b ili su brojevi jednaki.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332E486-3C11-48ED-9E2F-C1EB49204D1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027B0826-104F-4FF2-9955-ED2B7BC521F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662168" y="969264"/>
            <a:ext cx="5021182" cy="4870457"/>
          </a:xfrm>
        </p:spPr>
        <p:txBody>
          <a:bodyPr/>
          <a:lstStyle/>
          <a:p>
            <a:endParaRPr lang="hr-HR" dirty="0"/>
          </a:p>
        </p:txBody>
      </p:sp>
      <p:pic>
        <p:nvPicPr>
          <p:cNvPr id="9" name="Slika 8">
            <a:extLst>
              <a:ext uri="{FF2B5EF4-FFF2-40B4-BE49-F238E27FC236}">
                <a16:creationId xmlns:a16="http://schemas.microsoft.com/office/drawing/2014/main" id="{590DCC10-50BE-489D-A391-EAD258D14D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312" y="4037121"/>
            <a:ext cx="3077004" cy="914528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14" name="Slika 13">
            <a:extLst>
              <a:ext uri="{FF2B5EF4-FFF2-40B4-BE49-F238E27FC236}">
                <a16:creationId xmlns:a16="http://schemas.microsoft.com/office/drawing/2014/main" id="{CDB7F71C-6657-4663-A411-15F7714C0D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312" y="2822320"/>
            <a:ext cx="3086531" cy="924054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16" name="Slika 15">
            <a:extLst>
              <a:ext uri="{FF2B5EF4-FFF2-40B4-BE49-F238E27FC236}">
                <a16:creationId xmlns:a16="http://schemas.microsoft.com/office/drawing/2014/main" id="{CD74558D-EF5D-483E-A4DF-3469F48FD6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5695" y="5223692"/>
            <a:ext cx="3153215" cy="905001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18" name="Slika 17">
            <a:extLst>
              <a:ext uri="{FF2B5EF4-FFF2-40B4-BE49-F238E27FC236}">
                <a16:creationId xmlns:a16="http://schemas.microsoft.com/office/drawing/2014/main" id="{10961266-1922-4CD4-B3EE-4DCCBBAB8C0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04605" y="2822320"/>
            <a:ext cx="7609707" cy="3306373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9470137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F6C60DC-72A7-4A4C-995B-C29A0A4E2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hr-HR" dirty="0"/>
              <a:t>Rješenje:</a:t>
            </a:r>
            <a:endParaRPr lang="en-US" dirty="0"/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0021EF3A-CF58-4CE7-B0A4-FA6E9090C1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8401" y="2246512"/>
            <a:ext cx="8546904" cy="3778311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604733526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FC769FA-6C65-4D73-90BD-26D4BBE01F6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EDBAD4-CA8E-4A37-A91C-CF0FBC51CD3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6F6F835A-9CE2-4D4A-8074-B26C917C6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6160"/>
            <a:ext cx="11201379" cy="1848734"/>
          </a:xfrm>
        </p:spPr>
        <p:txBody>
          <a:bodyPr>
            <a:noAutofit/>
          </a:bodyPr>
          <a:lstStyle/>
          <a:p>
            <a:r>
              <a:rPr lang="hr-HR" sz="2800" dirty="0">
                <a:solidFill>
                  <a:srgbClr val="000000"/>
                </a:solidFill>
              </a:rPr>
              <a:t>3. Napišite program koji traži unos broja bodova ostvarenih na testu te ispisuje koju je ocjenu učenik dobio. (0 – 14   nedovoljan,  15 – 17 dovoljan, 18 – 22 dobar, 23 – 26 vrlo dobar, više od 27 odličan)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332E486-3C11-48ED-9E2F-C1EB49204D1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pic>
        <p:nvPicPr>
          <p:cNvPr id="9" name="Slika 8">
            <a:extLst>
              <a:ext uri="{FF2B5EF4-FFF2-40B4-BE49-F238E27FC236}">
                <a16:creationId xmlns:a16="http://schemas.microsoft.com/office/drawing/2014/main" id="{1CA53211-8574-450D-9F18-CED70D22AF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870" y="2878735"/>
            <a:ext cx="3362794" cy="638264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14" name="Slika 13">
            <a:extLst>
              <a:ext uri="{FF2B5EF4-FFF2-40B4-BE49-F238E27FC236}">
                <a16:creationId xmlns:a16="http://schemas.microsoft.com/office/drawing/2014/main" id="{53A3BA37-4B2E-4E3D-8BE3-FD6504D0FC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160" y="4931420"/>
            <a:ext cx="3334215" cy="600159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16" name="Slika 15">
            <a:extLst>
              <a:ext uri="{FF2B5EF4-FFF2-40B4-BE49-F238E27FC236}">
                <a16:creationId xmlns:a16="http://schemas.microsoft.com/office/drawing/2014/main" id="{AFCF9406-28F9-4709-A4C0-188191734D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2160" y="3909841"/>
            <a:ext cx="3458058" cy="628738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19" name="Slika 18">
            <a:extLst>
              <a:ext uri="{FF2B5EF4-FFF2-40B4-BE49-F238E27FC236}">
                <a16:creationId xmlns:a16="http://schemas.microsoft.com/office/drawing/2014/main" id="{29256ECA-F65E-4677-A108-F6C2F0A2BBA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19218" y="2652413"/>
            <a:ext cx="7549288" cy="3808347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40692044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F6C60DC-72A7-4A4C-995B-C29A0A4E2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hr-HR" dirty="0"/>
              <a:t>Rješenje:</a:t>
            </a:r>
            <a:endParaRPr lang="en-US" dirty="0"/>
          </a:p>
        </p:txBody>
      </p:sp>
      <p:pic>
        <p:nvPicPr>
          <p:cNvPr id="13" name="Slika 12">
            <a:extLst>
              <a:ext uri="{FF2B5EF4-FFF2-40B4-BE49-F238E27FC236}">
                <a16:creationId xmlns:a16="http://schemas.microsoft.com/office/drawing/2014/main" id="{9E576ABC-F77C-4430-A92C-898B18B43E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5777" y="2027535"/>
            <a:ext cx="7500445" cy="4542898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785359750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FC769FA-6C65-4D73-90BD-26D4BBE01F6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EDBAD4-CA8E-4A37-A91C-CF0FBC51CD3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6F6F835A-9CE2-4D4A-8074-B26C917C6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6160"/>
            <a:ext cx="11201379" cy="1848734"/>
          </a:xfrm>
        </p:spPr>
        <p:txBody>
          <a:bodyPr>
            <a:noAutofit/>
          </a:bodyPr>
          <a:lstStyle/>
          <a:p>
            <a:r>
              <a:rPr lang="hr-HR" sz="2800" dirty="0">
                <a:solidFill>
                  <a:srgbClr val="000000"/>
                </a:solidFill>
              </a:rPr>
              <a:t>4. Napišite program koji za unesenu državu ispisuje glavni grad te države. (Hrvatska – Zagreb; Slovenija – Ljubljana; Mađarska – Budimpešta; Italija – Rim; ostalo – Ne znam glavni grad te države.)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332E486-3C11-48ED-9E2F-C1EB49204D1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ED08860A-F12D-4985-A912-3A2BCC493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062" y="3713975"/>
            <a:ext cx="4124901" cy="638264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11" name="Slika 10">
            <a:extLst>
              <a:ext uri="{FF2B5EF4-FFF2-40B4-BE49-F238E27FC236}">
                <a16:creationId xmlns:a16="http://schemas.microsoft.com/office/drawing/2014/main" id="{9C884897-63ED-4036-8CB6-528C8A57FE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062" y="2716365"/>
            <a:ext cx="4096322" cy="628738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15" name="Slika 14">
            <a:extLst>
              <a:ext uri="{FF2B5EF4-FFF2-40B4-BE49-F238E27FC236}">
                <a16:creationId xmlns:a16="http://schemas.microsoft.com/office/drawing/2014/main" id="{5C960652-BEC6-42D7-AAA4-95F4EC6640F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9545"/>
          <a:stretch/>
        </p:blipFill>
        <p:spPr>
          <a:xfrm>
            <a:off x="660062" y="4707761"/>
            <a:ext cx="4536347" cy="628737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18" name="Slika 17">
            <a:extLst>
              <a:ext uri="{FF2B5EF4-FFF2-40B4-BE49-F238E27FC236}">
                <a16:creationId xmlns:a16="http://schemas.microsoft.com/office/drawing/2014/main" id="{F91E4227-ADFF-4E3C-B41F-0D8A8C9B5D1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64898" y="2723108"/>
            <a:ext cx="6213467" cy="261339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5727915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F6C60DC-72A7-4A4C-995B-C29A0A4E2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hr-HR" dirty="0"/>
              <a:t>Rješenje:</a:t>
            </a:r>
            <a:endParaRPr lang="en-US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5F19F411-C593-4061-8FAB-9331D49DF5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9851" y="1982916"/>
            <a:ext cx="9332297" cy="4507075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201221146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GestaltVTI">
  <a:themeElements>
    <a:clrScheme name="AnalogousFromRegularSeedLeftStep">
      <a:dk1>
        <a:srgbClr val="000000"/>
      </a:dk1>
      <a:lt1>
        <a:srgbClr val="FFFFFF"/>
      </a:lt1>
      <a:dk2>
        <a:srgbClr val="2B1C32"/>
      </a:dk2>
      <a:lt2>
        <a:srgbClr val="F0F2F3"/>
      </a:lt2>
      <a:accent1>
        <a:srgbClr val="DF6C31"/>
      </a:accent1>
      <a:accent2>
        <a:srgbClr val="CD1F2C"/>
      </a:accent2>
      <a:accent3>
        <a:srgbClr val="DF3187"/>
      </a:accent3>
      <a:accent4>
        <a:srgbClr val="CD1FBD"/>
      </a:accent4>
      <a:accent5>
        <a:srgbClr val="A631DF"/>
      </a:accent5>
      <a:accent6>
        <a:srgbClr val="552AD0"/>
      </a:accent6>
      <a:hlink>
        <a:srgbClr val="3F93BF"/>
      </a:hlink>
      <a:folHlink>
        <a:srgbClr val="7F7F7F"/>
      </a:folHlink>
    </a:clrScheme>
    <a:fontScheme name="Bierstadt">
      <a:majorFont>
        <a:latin typeface="Bierstadt"/>
        <a:ea typeface=""/>
        <a:cs typeface=""/>
      </a:majorFont>
      <a:minorFont>
        <a:latin typeface="Bierstad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staltVTI" id="{4F87C71D-53D1-4B71-BF97-FD0EA4B25665}" vid="{A110AFC4-8D8A-4C02-8885-7BA370B379B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205</Words>
  <Application>Microsoft Office PowerPoint</Application>
  <PresentationFormat>Široki zaslon</PresentationFormat>
  <Paragraphs>13</Paragraphs>
  <Slides>13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6" baseType="lpstr">
      <vt:lpstr>Arial</vt:lpstr>
      <vt:lpstr>Bierstadt</vt:lpstr>
      <vt:lpstr>GestaltVTI</vt:lpstr>
      <vt:lpstr>Python - if…elif…else… - kornjačina grafika</vt:lpstr>
      <vt:lpstr>1. Napišite program koji provjerava i ispisuje je li uneseni broj djeljiv s 3 ili nije.</vt:lpstr>
      <vt:lpstr>Rješenje:</vt:lpstr>
      <vt:lpstr>2. Napišite program koji traži unos dva broja a i b te provjerava i ispisuje je li broj a veći od b  ili je broj a manji od b ili su brojevi jednaki.</vt:lpstr>
      <vt:lpstr>Rješenje:</vt:lpstr>
      <vt:lpstr>3. Napišite program koji traži unos broja bodova ostvarenih na testu te ispisuje koju je ocjenu učenik dobio. (0 – 14   nedovoljan,  15 – 17 dovoljan, 18 – 22 dobar, 23 – 26 vrlo dobar, više od 27 odličan) </vt:lpstr>
      <vt:lpstr>Rješenje:</vt:lpstr>
      <vt:lpstr>4. Napišite program koji za unesenu državu ispisuje glavni grad te države. (Hrvatska – Zagreb; Slovenija – Ljubljana; Mađarska – Budimpešta; Italija – Rim; ostalo – Ne znam glavni grad te države.)</vt:lpstr>
      <vt:lpstr>Rješenje:</vt:lpstr>
      <vt:lpstr>5. Napišite program koji crta niz od 9 trokuta duljine stranice 50, zelene boje i debljine olovke 5 poredanih u krug oko deveterokuta. </vt:lpstr>
      <vt:lpstr>Rješenje:</vt:lpstr>
      <vt:lpstr>6. Napišite program koji crta niz od n kvadrata crvene boje sa unesenom duljinom stranice a. </vt:lpstr>
      <vt:lpstr>Rješenje: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- if…elif…else… -kornjačina grafika</dc:title>
  <dc:creator>marijana kneklin</dc:creator>
  <cp:lastModifiedBy>marijana kneklin</cp:lastModifiedBy>
  <cp:revision>14</cp:revision>
  <dcterms:created xsi:type="dcterms:W3CDTF">2021-11-18T14:06:40Z</dcterms:created>
  <dcterms:modified xsi:type="dcterms:W3CDTF">2022-11-17T09:25:33Z</dcterms:modified>
</cp:coreProperties>
</file>